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7" r:id="rId2"/>
    <p:sldId id="298" r:id="rId3"/>
    <p:sldId id="310" r:id="rId4"/>
    <p:sldId id="320" r:id="rId5"/>
    <p:sldId id="319" r:id="rId6"/>
    <p:sldId id="322" r:id="rId7"/>
    <p:sldId id="323" r:id="rId8"/>
    <p:sldId id="324" r:id="rId9"/>
    <p:sldId id="325" r:id="rId10"/>
    <p:sldId id="321" r:id="rId11"/>
    <p:sldId id="314" r:id="rId12"/>
    <p:sldId id="315" r:id="rId13"/>
    <p:sldId id="316" r:id="rId14"/>
    <p:sldId id="326" r:id="rId15"/>
    <p:sldId id="318" r:id="rId16"/>
    <p:sldId id="308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E6D"/>
    <a:srgbClr val="3538D6"/>
    <a:srgbClr val="30E845"/>
    <a:srgbClr val="1C1C1C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13" autoAdjust="0"/>
    <p:restoredTop sz="78490" autoAdjust="0"/>
  </p:normalViewPr>
  <p:slideViewPr>
    <p:cSldViewPr snapToGrid="0">
      <p:cViewPr varScale="1">
        <p:scale>
          <a:sx n="68" d="100"/>
          <a:sy n="68" d="100"/>
        </p:scale>
        <p:origin x="137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commentAuthors" Target="commentAuthor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E181E-46A3-4A96-9158-59A8CFE2BE3D}" type="datetimeFigureOut">
              <a:rPr lang="uk-UA" smtClean="0"/>
              <a:t>29.06.2023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0B22A-7144-47A3-A1C0-9440173B4D5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798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0B22A-7144-47A3-A1C0-9440173B4D55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4476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uk-UA" b="0" i="0" dirty="0">
                <a:solidFill>
                  <a:srgbClr val="333333"/>
                </a:solidFill>
                <a:effectLst/>
                <a:latin typeface="Myriad Pro"/>
              </a:rPr>
              <a:t>Основними вражаючими факторами таких аварій є радіаційний вплив та радіоактивне забруднення. Аварії можуть супроводжуватися вибухами та пожежами. </a:t>
            </a:r>
          </a:p>
          <a:p>
            <a:pPr algn="l" fontAlgn="base"/>
            <a:r>
              <a:rPr lang="uk-UA" b="0" i="0" dirty="0">
                <a:solidFill>
                  <a:srgbClr val="333333"/>
                </a:solidFill>
                <a:effectLst/>
                <a:latin typeface="Myriad Pro"/>
              </a:rPr>
              <a:t>Через радіаційний вплив у людини можуть бути порушені життєві функції різних органів (органи кровотворення, нервової системи, шлунково-кишкового тракту тощо) та може розвиватися променева хвороба під впливом іонізуючих </a:t>
            </a:r>
            <a:r>
              <a:rPr lang="uk-UA" b="0" i="0" dirty="0" err="1">
                <a:solidFill>
                  <a:srgbClr val="333333"/>
                </a:solidFill>
                <a:effectLst/>
                <a:latin typeface="Myriad Pro"/>
              </a:rPr>
              <a:t>випромінювань</a:t>
            </a:r>
            <a:r>
              <a:rPr lang="uk-UA" b="0" i="0" dirty="0">
                <a:solidFill>
                  <a:srgbClr val="333333"/>
                </a:solidFill>
                <a:effectLst/>
                <a:latin typeface="Myriad Pro"/>
              </a:rPr>
              <a:t>. </a:t>
            </a:r>
          </a:p>
          <a:p>
            <a:pPr algn="l" fontAlgn="base"/>
            <a:r>
              <a:rPr lang="uk-UA" b="0" i="0" dirty="0">
                <a:solidFill>
                  <a:srgbClr val="333333"/>
                </a:solidFill>
                <a:effectLst/>
                <a:latin typeface="Myriad Pro"/>
              </a:rPr>
              <a:t>Найперше правило — слухайте вказівки влади, ДСНС та інших установ, які координуватимуть на місцях. 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0B22A-7144-47A3-A1C0-9440173B4D55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5314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uk-UA" b="0" i="0" dirty="0">
                <a:solidFill>
                  <a:srgbClr val="050505"/>
                </a:solidFill>
                <a:effectLst/>
                <a:latin typeface="inherit"/>
              </a:rPr>
              <a:t>Хай ніколи в житті нікому не пригодиться, але варто знати. </a:t>
            </a:r>
            <a:r>
              <a:rPr lang="ru-RU" b="0" i="0" dirty="0">
                <a:solidFill>
                  <a:srgbClr val="333333"/>
                </a:solidFill>
                <a:effectLst/>
                <a:latin typeface="Myriad Pro"/>
              </a:rPr>
              <a:t>При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yriad Pro"/>
              </a:rPr>
              <a:t>отриманні</a:t>
            </a:r>
            <a:r>
              <a:rPr lang="ru-RU" b="0" i="0" dirty="0">
                <a:solidFill>
                  <a:srgbClr val="333333"/>
                </a:solidFill>
                <a:effectLst/>
                <a:latin typeface="Myriad Pro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yriad Pro"/>
              </a:rPr>
              <a:t>вказівок</a:t>
            </a:r>
            <a:r>
              <a:rPr lang="ru-RU" b="0" i="0" dirty="0">
                <a:solidFill>
                  <a:srgbClr val="333333"/>
                </a:solidFill>
                <a:effectLst/>
                <a:latin typeface="Myriad Pro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Myriad Pro"/>
              </a:rPr>
              <a:t>проведіть</a:t>
            </a:r>
            <a:r>
              <a:rPr lang="ru-RU" b="0" i="0" dirty="0">
                <a:solidFill>
                  <a:srgbClr val="333333"/>
                </a:solidFill>
                <a:effectLst/>
                <a:latin typeface="Myriad Pro"/>
              </a:rPr>
              <a:t> </a:t>
            </a:r>
            <a:r>
              <a:rPr lang="ru-RU" sz="1200" b="1" u="none" strike="noStrike" kern="1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екстренна</a:t>
            </a:r>
            <a:r>
              <a:rPr lang="ru-RU" sz="1200" b="1" u="none" strike="noStrike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блокада </a:t>
            </a:r>
            <a:r>
              <a:rPr lang="ru-RU" sz="1200" b="1" u="none" strike="noStrike" kern="1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щитоподібної</a:t>
            </a:r>
            <a:r>
              <a:rPr lang="ru-RU" sz="1200" b="1" u="none" strike="noStrike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200" b="1" u="none" strike="noStrike" kern="1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залози</a:t>
            </a:r>
            <a:r>
              <a:rPr lang="ru-RU" sz="1200" b="1" u="none" strike="noStrike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uk-UA" sz="1200" b="1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Препарати стабільного йоду (калій йодид):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uk-UA" sz="1200" b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Дорослі і діти старше 12 років,</a:t>
            </a:r>
            <a:r>
              <a:rPr lang="uk-UA" sz="1200" b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вагітні та жінки які годують груддю -</a:t>
            </a:r>
            <a:r>
              <a:rPr lang="uk-UA" sz="1200" b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125 мг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uk-UA" sz="1200" b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Діти від 3 до </a:t>
            </a:r>
            <a:r>
              <a:rPr lang="uk-UA" sz="1200" b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</a:t>
            </a:r>
            <a:r>
              <a:rPr lang="uk-UA" sz="1200" b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12 років – 62,5 мг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uk-UA" sz="1200" b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Діти від 1 місяця до 3 років - 32 мг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uk-UA" sz="1200" b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Немовлята (від народження до 1 місяця) - 16 мг</a:t>
            </a:r>
            <a:endParaRPr lang="uk-UA" b="0" i="0" dirty="0">
              <a:solidFill>
                <a:srgbClr val="050505"/>
              </a:solidFill>
              <a:effectLst/>
              <a:latin typeface="inherit"/>
            </a:endParaRPr>
          </a:p>
          <a:p>
            <a:pPr algn="l"/>
            <a:r>
              <a:rPr lang="uk-UA" b="0" i="0" dirty="0">
                <a:solidFill>
                  <a:srgbClr val="050505"/>
                </a:solidFill>
                <a:effectLst/>
                <a:latin typeface="inherit"/>
              </a:rPr>
              <a:t>допускається 5% спиртового розчин йоду, або розчину </a:t>
            </a:r>
            <a:r>
              <a:rPr lang="uk-UA" b="0" i="0" dirty="0" err="1">
                <a:solidFill>
                  <a:srgbClr val="050505"/>
                </a:solidFill>
                <a:effectLst/>
                <a:latin typeface="inherit"/>
              </a:rPr>
              <a:t>Люголя</a:t>
            </a:r>
            <a:r>
              <a:rPr lang="uk-UA" b="0" i="0" dirty="0">
                <a:solidFill>
                  <a:srgbClr val="050505"/>
                </a:solidFill>
                <a:effectLst/>
                <a:latin typeface="inherit"/>
              </a:rPr>
              <a:t>: </a:t>
            </a:r>
          </a:p>
          <a:p>
            <a:pPr algn="l"/>
            <a:r>
              <a:rPr lang="uk-UA" b="0" i="0" dirty="0">
                <a:solidFill>
                  <a:srgbClr val="050505"/>
                </a:solidFill>
                <a:effectLst/>
                <a:latin typeface="inherit"/>
              </a:rPr>
              <a:t>дорослим і підліткам старше 14 років по 40 крапель 5% розчину йоду або 20 крапель розчину </a:t>
            </a:r>
            <a:r>
              <a:rPr lang="uk-UA" b="0" i="0" dirty="0" err="1">
                <a:solidFill>
                  <a:srgbClr val="050505"/>
                </a:solidFill>
                <a:effectLst/>
                <a:latin typeface="inherit"/>
              </a:rPr>
              <a:t>Люголя</a:t>
            </a:r>
            <a:r>
              <a:rPr lang="uk-UA" b="0" i="0" dirty="0">
                <a:solidFill>
                  <a:srgbClr val="050505"/>
                </a:solidFill>
                <a:effectLst/>
                <a:latin typeface="inherit"/>
              </a:rPr>
              <a:t>. Дітям старше 5 років по 20 крапель 5% розчину йоду або 10 крапель розчину </a:t>
            </a:r>
            <a:r>
              <a:rPr lang="uk-UA" b="0" i="0" dirty="0" err="1">
                <a:solidFill>
                  <a:srgbClr val="050505"/>
                </a:solidFill>
                <a:effectLst/>
                <a:latin typeface="inherit"/>
              </a:rPr>
              <a:t>Люголя</a:t>
            </a:r>
            <a:r>
              <a:rPr lang="uk-UA" b="0" i="0" dirty="0">
                <a:solidFill>
                  <a:srgbClr val="050505"/>
                </a:solidFill>
                <a:effectLst/>
                <a:latin typeface="inherit"/>
              </a:rPr>
              <a:t>. </a:t>
            </a:r>
          </a:p>
          <a:p>
            <a:pPr algn="l"/>
            <a:r>
              <a:rPr lang="uk-UA" b="0" i="0" dirty="0">
                <a:solidFill>
                  <a:srgbClr val="050505"/>
                </a:solidFill>
                <a:effectLst/>
                <a:latin typeface="inherit"/>
              </a:rPr>
              <a:t>Дітям молодше 5 років лише зовнішнє введення: нанесення на шкіру спиртового розчину йоду (смуги або сітка): дітям від 2 до 5 років 20 крапель, дітям молодше 2 років – 10 крапель</a:t>
            </a:r>
          </a:p>
          <a:p>
            <a:pPr algn="l"/>
            <a:r>
              <a:rPr lang="uk-UA" b="0" i="0" dirty="0">
                <a:solidFill>
                  <a:srgbClr val="050505"/>
                </a:solidFill>
                <a:effectLst/>
                <a:latin typeface="inherit"/>
              </a:rPr>
              <a:t>УВАГА! Рекомендована доза в 125 мг йодиду калію близько 1000 РАЗІВ перевищує добову потребу. Використовувати лише за КРАЙНЬОЇ потреби!</a:t>
            </a:r>
          </a:p>
          <a:p>
            <a:pPr algn="l" fontAlgn="base"/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0B22A-7144-47A3-A1C0-9440173B4D55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7760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uk-UA" dirty="0"/>
              <a:t>Допустимий період для прийому стабільного йоду становить 24 години до і протягом шести годин після очікуваного початку впливу РІЙ. Також обґрунтовано приймати КІ для блокування щитоподібної залози протягом восьми годин після початку впливу РІЙ. </a:t>
            </a:r>
          </a:p>
          <a:p>
            <a:pPr algn="l" fontAlgn="base"/>
            <a:r>
              <a:rPr lang="uk-UA" dirty="0"/>
              <a:t>Початок ЙП пізніше ніж через 14 годин після впливу РІЙ може завдавати більше шкоди, ніж очікувана користь, бо сприятиме продовженню біологічного періоду піврозпаду РІЙ, який вже накопичився в щитоподібній залозі. </a:t>
            </a:r>
          </a:p>
          <a:p>
            <a:pPr algn="l" fontAlgn="base"/>
            <a:r>
              <a:rPr lang="uk-UA" dirty="0"/>
              <a:t>Одноразове застосування КІ забезпечує захист щитоподібній залози приблизно на 24 години. Як правило, евакуація населення (при наявності показань) є більш ефективним заходом щодо радіаційного захисту, ніж повторний прийом препарату КІ. Якщо евакуація, з якихось причин,  затримується або неможлива, то багаторазове (повторне) застосування КІ слід проводити не раніше 24 годин після першого прийому препарату й тільки в умовах або при можливості пролонгованого надходження радіоактивності в зовнішнє середовище.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0B22A-7144-47A3-A1C0-9440173B4D55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9919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0B22A-7144-47A3-A1C0-9440173B4D55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9919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0B22A-7144-47A3-A1C0-9440173B4D55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6346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0B22A-7144-47A3-A1C0-9440173B4D55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6568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0B22A-7144-47A3-A1C0-9440173B4D55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3521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uk-UA" b="0" i="0" dirty="0">
                <a:solidFill>
                  <a:srgbClr val="333333"/>
                </a:solidFill>
                <a:effectLst/>
                <a:latin typeface="Myriad Pro"/>
              </a:rPr>
              <a:t>В умовах війни важливо розуміти алгоритм дій у разі різних надзвичайних ситуацій. Одна з таких — радіаційна аварія. Власне, підвищений радіаційний фон у зоні ЧАЕС пов’язують з великою кількістю переміщення російської військової техніки та підняттям радіоактивного пилу.</a:t>
            </a:r>
          </a:p>
          <a:p>
            <a:pPr algn="l" fontAlgn="base"/>
            <a:r>
              <a:rPr lang="uk-UA" b="0" i="0" dirty="0">
                <a:solidFill>
                  <a:srgbClr val="333333"/>
                </a:solidFill>
                <a:effectLst/>
                <a:latin typeface="Myriad Pro"/>
              </a:rPr>
              <a:t>Радіаційна аварія — це порушення правил безпечної експлуатації ядерно-енергетичної установки, обладнання або пристрою, при якому відбувся вихід радіоактивних продуктів або іонізуючого випромінювання за межі їх безпечної експлуатації, що призводить до опромінення населення та забруднення навколишнього середовища. 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0B22A-7144-47A3-A1C0-9440173B4D55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078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uk-UA" b="0" i="0" dirty="0">
                <a:solidFill>
                  <a:srgbClr val="333333"/>
                </a:solidFill>
                <a:effectLst/>
                <a:latin typeface="Myriad Pro"/>
              </a:rPr>
              <a:t>Основними вражаючими факторами таких аварій є радіаційний вплив та радіоактивне забруднення. Аварії можуть супроводжуватися вибухами та пожежами. </a:t>
            </a:r>
          </a:p>
          <a:p>
            <a:pPr algn="l" fontAlgn="base"/>
            <a:r>
              <a:rPr lang="uk-UA" b="0" i="0" dirty="0">
                <a:solidFill>
                  <a:srgbClr val="333333"/>
                </a:solidFill>
                <a:effectLst/>
                <a:latin typeface="Myriad Pro"/>
              </a:rPr>
              <a:t>Через радіаційний вплив у людини можуть бути порушені життєві функції різних органів (органи кровотворення, нервової системи, шлунково-кишкового тракту тощо) та може розвиватися променева хвороба під впливом іонізуючих </a:t>
            </a:r>
            <a:r>
              <a:rPr lang="uk-UA" b="0" i="0" dirty="0" err="1">
                <a:solidFill>
                  <a:srgbClr val="333333"/>
                </a:solidFill>
                <a:effectLst/>
                <a:latin typeface="Myriad Pro"/>
              </a:rPr>
              <a:t>випромінювань</a:t>
            </a:r>
            <a:r>
              <a:rPr lang="uk-UA" b="0" i="0" dirty="0">
                <a:solidFill>
                  <a:srgbClr val="333333"/>
                </a:solidFill>
                <a:effectLst/>
                <a:latin typeface="Myriad Pro"/>
              </a:rPr>
              <a:t>. </a:t>
            </a:r>
          </a:p>
          <a:p>
            <a:pPr algn="l" fontAlgn="base"/>
            <a:r>
              <a:rPr lang="uk-UA" b="0" i="0" dirty="0">
                <a:solidFill>
                  <a:srgbClr val="333333"/>
                </a:solidFill>
                <a:effectLst/>
                <a:latin typeface="Myriad Pro"/>
              </a:rPr>
              <a:t>Найперше правило — слухайте вказівки влади, ДСНС та інших установ, які координуватимуть на місцях. 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0B22A-7144-47A3-A1C0-9440173B4D55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2698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uk-UA" b="0" i="0" dirty="0">
                <a:solidFill>
                  <a:srgbClr val="333333"/>
                </a:solidFill>
                <a:effectLst/>
                <a:latin typeface="Myriad Pro"/>
              </a:rPr>
              <a:t>Основними вражаючими факторами таких аварій є радіаційний вплив та радіоактивне забруднення. Аварії можуть супроводжуватися вибухами та пожежами. </a:t>
            </a:r>
          </a:p>
          <a:p>
            <a:pPr algn="l" fontAlgn="base"/>
            <a:r>
              <a:rPr lang="uk-UA" b="0" i="0" dirty="0">
                <a:solidFill>
                  <a:srgbClr val="333333"/>
                </a:solidFill>
                <a:effectLst/>
                <a:latin typeface="Myriad Pro"/>
              </a:rPr>
              <a:t>Через радіаційний вплив у людини можуть бути порушені життєві функції різних органів (органи кровотворення, нервової системи, шлунково-кишкового тракту тощо) та може розвиватися променева хвороба під впливом іонізуючих </a:t>
            </a:r>
            <a:r>
              <a:rPr lang="uk-UA" b="0" i="0" dirty="0" err="1">
                <a:solidFill>
                  <a:srgbClr val="333333"/>
                </a:solidFill>
                <a:effectLst/>
                <a:latin typeface="Myriad Pro"/>
              </a:rPr>
              <a:t>випромінювань</a:t>
            </a:r>
            <a:r>
              <a:rPr lang="uk-UA" b="0" i="0" dirty="0">
                <a:solidFill>
                  <a:srgbClr val="333333"/>
                </a:solidFill>
                <a:effectLst/>
                <a:latin typeface="Myriad Pro"/>
              </a:rPr>
              <a:t>. </a:t>
            </a:r>
          </a:p>
          <a:p>
            <a:pPr algn="l" fontAlgn="base"/>
            <a:r>
              <a:rPr lang="uk-UA" b="0" i="0" dirty="0">
                <a:solidFill>
                  <a:srgbClr val="333333"/>
                </a:solidFill>
                <a:effectLst/>
                <a:latin typeface="Myriad Pro"/>
              </a:rPr>
              <a:t>Найперше правило — слухайте вказівки влади, ДСНС та інших установ, які координуватимуть на місцях. 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0B22A-7144-47A3-A1C0-9440173B4D55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5109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0B22A-7144-47A3-A1C0-9440173B4D55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8632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0B22A-7144-47A3-A1C0-9440173B4D55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1551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0B22A-7144-47A3-A1C0-9440173B4D55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735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0B22A-7144-47A3-A1C0-9440173B4D55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3818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0B22A-7144-47A3-A1C0-9440173B4D55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07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FA0B6-FE8E-47BE-B452-21DC30017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AF250-64C3-4A8C-870C-3A9936407C6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B20B0-ADE9-4783-9DDF-B08690AF5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6D9C8-332A-4423-AE50-F26213798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CE11-55F8-43F8-8333-7F1E159522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4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2C09D-2DB7-4AA7-81DC-34CA2FC59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EB571-BF75-4F9A-B5A1-3318C43D56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90479-C4A8-44EE-ABB0-9445A0DD8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61DC1-85EF-44A0-832C-BA1503D16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FA7FF-FB0D-4A60-8F35-58F01C8E23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1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1531F-FC02-4983-A411-08BB74A68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62AD5-5E9C-48FE-A13C-65D1E49083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E72DE-048B-4E55-BDC2-40C629333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B1A5E-2614-4F35-83E8-9F7A2AE8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B0B5C-94D6-4AF6-A574-58F49E3793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9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6DB58-6FE2-4DBD-A1CD-368D936BD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E7AD6-B71C-402E-9206-826376EB1D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C5225-FDEB-44CB-BE98-695F3C038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B2887-C4D7-4E50-BA58-DED23A880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E9DAA-7D91-4630-866B-8B0B24C8D43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98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BE477-F174-427E-AB46-347F198A8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6239B-ECAD-4A13-9373-3E314FA7FD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2FD26-DAE4-4B01-A1C2-6D8203421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A33D-A115-47D1-98CF-0F8296EF4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77E16-883B-4DF4-9CCC-8F7FB3CA7C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69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0AE2C6-9610-45F5-97EA-03E1A8C1F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AB7E2-C9D4-4373-9719-51F5E31117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93A557-77A5-418B-90FF-A613F042B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270ECC-2776-49F7-A927-A15497962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4CFCF-96C6-46E7-A565-800F7D68BA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962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ACB68C9-6D0F-4DEE-B17F-2D3DFB467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0B8EF-FD55-4307-9FE1-331AF5CB85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7C36BFE-3AB1-48C1-81D8-548206609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8339D24-0F87-4E53-AF28-72E2EE9AB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76FD0-D4F4-4036-BDE2-B9C602AAD4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73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B2F0ED6-85E5-495C-9CA0-96E26C7D7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656EF-E273-4573-9418-6B173329C4E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E3C2B60-6A8A-4B80-A247-61ADB691F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65E5F80-32B3-4E22-8547-F061F60C9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10589-AB07-4AB8-A9BF-87C24DEFCB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259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1892C2A-9B7E-4FE3-BD16-B52842404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0A694-7993-460A-8282-D96723FF24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8B0C29-517D-43A5-9493-CAFEA5EBC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CBEF91-4BE3-4819-B925-283350FA9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141CC-6454-46D6-A11F-A115020200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8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BE21E27-8F7C-4F6D-8944-7D2C3A733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7F7F1-D177-4775-8A37-23B5B74B53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9836648-AD90-4AF3-9A07-0A64FF142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0D11C6-CDF2-4649-95E8-9AD051876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49C3A-7034-49BC-9775-A979F35A71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951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1F1E767-27E1-42E8-BDD7-8677F4C88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AF54B-FEC4-45CC-86C0-81A45B93C30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7E35172-AC2C-474A-9EC0-FBB584760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0F1CDA-8673-46FF-8DBF-C67348CF6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ADC2B-D167-4B2E-8D25-1BFD7568BE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39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6C780CB-54E2-4C6A-867F-E3773E2BC6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DA3910E-81DB-42A5-8C6E-43EC0A5EC6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A9958-9DC6-4E85-9AE0-461C3F8A4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631553-4143-4451-B315-1AE336DACF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65B1B-908F-478D-A0C6-0FA2E9D0BF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3F895-5A5F-41BE-9522-23BD51FD8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50DE5D-90C1-4D9C-B7F7-6E7A1FCFE6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60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7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6.png" /><Relationship Id="rId4" Type="http://schemas.openxmlformats.org/officeDocument/2006/relationships/image" Target="../media/image5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1.png" /><Relationship Id="rId4" Type="http://schemas.openxmlformats.org/officeDocument/2006/relationships/image" Target="../media/image8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2.png" /><Relationship Id="rId4" Type="http://schemas.openxmlformats.org/officeDocument/2006/relationships/image" Target="../media/image11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7" Type="http://schemas.openxmlformats.org/officeDocument/2006/relationships/image" Target="../media/image16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.png" /><Relationship Id="rId5" Type="http://schemas.openxmlformats.org/officeDocument/2006/relationships/image" Target="../media/image15.png" /><Relationship Id="rId4" Type="http://schemas.openxmlformats.org/officeDocument/2006/relationships/image" Target="../media/image14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>
            <a:extLst>
              <a:ext uri="{FF2B5EF4-FFF2-40B4-BE49-F238E27FC236}">
                <a16:creationId xmlns:a16="http://schemas.microsoft.com/office/drawing/2014/main" id="{B334F726-B071-4182-A1FF-16B01CF9953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6287" y="331304"/>
            <a:ext cx="10003809" cy="5764696"/>
          </a:xfrm>
        </p:spPr>
        <p:txBody>
          <a:bodyPr/>
          <a:lstStyle/>
          <a:p>
            <a:r>
              <a:rPr lang="uk-UA" sz="2400" b="1" spc="100" dirty="0">
                <a:solidFill>
                  <a:srgbClr val="3538D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ДЕРЖАВНА УСТАНОВА </a:t>
            </a:r>
            <a:br>
              <a:rPr lang="uk-UA" sz="2400" b="1" dirty="0">
                <a:solidFill>
                  <a:srgbClr val="3538D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400" b="1" spc="100" dirty="0">
                <a:solidFill>
                  <a:srgbClr val="3538D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«ЛЬВІВСЬКИЙ ОБЛАСНИЙ ЦЕНТР </a:t>
            </a:r>
            <a:br>
              <a:rPr lang="uk-UA" sz="2400" b="1" dirty="0">
                <a:solidFill>
                  <a:srgbClr val="3538D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400" b="1" spc="100" dirty="0">
                <a:solidFill>
                  <a:srgbClr val="3538D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КОНТРОЛЮ ТА ПРОФІЛАКТИКИ ХВОРОБ</a:t>
            </a:r>
            <a:br>
              <a:rPr lang="uk-UA" sz="2400" b="1" dirty="0">
                <a:solidFill>
                  <a:srgbClr val="3538D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400" b="1" spc="100" dirty="0">
                <a:solidFill>
                  <a:srgbClr val="3538D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МІНІСТЕРСТВА ОХОРОНИ ЗДОРОВ</a:t>
            </a:r>
            <a:r>
              <a:rPr lang="ru-RU" sz="2400" b="1" spc="100" dirty="0">
                <a:solidFill>
                  <a:srgbClr val="3538D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</a:t>
            </a:r>
            <a:r>
              <a:rPr lang="uk-UA" sz="2400" b="1" spc="100" dirty="0">
                <a:solidFill>
                  <a:srgbClr val="3538D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 УКРАЇНИ» </a:t>
            </a:r>
            <a:br>
              <a:rPr lang="uk-UA" sz="2800" b="1" spc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uk-UA" sz="2800" b="1" spc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uk-UA" sz="2800" b="1" spc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uk-UA" sz="2800" b="1" spc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uk-UA" sz="2800" b="1" spc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uk-UA" sz="2800" b="1" spc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uk-UA" sz="2800" b="1" spc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uk-UA" sz="2800" b="1" spc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uk-UA" sz="2800" b="1" spc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spc="100" dirty="0">
                <a:solidFill>
                  <a:srgbClr val="3538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 РОБИТИ У РАЗІ РАДІАЦІЙНОЇ АВАРІЇ?</a:t>
            </a:r>
            <a:br>
              <a:rPr lang="ru-RU" sz="2800" b="1" spc="100" dirty="0">
                <a:solidFill>
                  <a:srgbClr val="3538D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800" b="1" spc="100" dirty="0">
              <a:solidFill>
                <a:srgbClr val="3538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user\Desktop\unnamed (1).png">
            <a:extLst>
              <a:ext uri="{FF2B5EF4-FFF2-40B4-BE49-F238E27FC236}">
                <a16:creationId xmlns:a16="http://schemas.microsoft.com/office/drawing/2014/main" id="{579DA0E4-D635-418B-BE81-E437B7F53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773" y="2158140"/>
            <a:ext cx="2514836" cy="254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209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unnamed (1).png">
            <a:extLst>
              <a:ext uri="{FF2B5EF4-FFF2-40B4-BE49-F238E27FC236}">
                <a16:creationId xmlns:a16="http://schemas.microsoft.com/office/drawing/2014/main" id="{728B6CAB-DF68-4604-9F77-F2AAEC960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961" y="142157"/>
            <a:ext cx="1384896" cy="139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A7E31D-04D3-4639-B33A-3B10B7CD6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733" y="18574"/>
            <a:ext cx="5020560" cy="671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096" y="318052"/>
            <a:ext cx="9700591" cy="575083"/>
          </a:xfrm>
        </p:spPr>
        <p:txBody>
          <a:bodyPr/>
          <a:lstStyle/>
          <a:p>
            <a:br>
              <a:rPr lang="ru-RU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Йодна профілактика</a:t>
            </a:r>
            <a:br>
              <a:rPr lang="ru-RU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user\Desktop\unnamed (1).png">
            <a:extLst>
              <a:ext uri="{FF2B5EF4-FFF2-40B4-BE49-F238E27FC236}">
                <a16:creationId xmlns:a16="http://schemas.microsoft.com/office/drawing/2014/main" id="{1AA0701F-67C0-48A5-8F94-A7357D26E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960" y="0"/>
            <a:ext cx="1384896" cy="139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03775535-2656-4F33-BB95-ADDF3E346E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225738"/>
              </p:ext>
            </p:extLst>
          </p:nvPr>
        </p:nvGraphicFramePr>
        <p:xfrm>
          <a:off x="612356" y="987552"/>
          <a:ext cx="11029183" cy="393891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1029183">
                  <a:extLst>
                    <a:ext uri="{9D8B030D-6E8A-4147-A177-3AD203B41FA5}">
                      <a16:colId xmlns:a16="http://schemas.microsoft.com/office/drawing/2014/main" val="399138533"/>
                    </a:ext>
                  </a:extLst>
                </a:gridCol>
              </a:tblGrid>
              <a:tr h="650179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uk-UA" sz="1900" b="1" u="none" strike="noStrike" kern="1200" noProof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Після офіційного сповіщення – йодна профілактика - екстрена блокада щитоподібної залози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2122212"/>
                  </a:ext>
                </a:extLst>
              </a:tr>
              <a:tr h="1563334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uk-UA" sz="1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Препарати стабільного йоду (калій йодид):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uk-UA" sz="1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Діти старше 12 років та дорослі до 40 років,</a:t>
                      </a:r>
                      <a:r>
                        <a:rPr lang="uk-UA" sz="19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вагітні та жінки які годують груддю -</a:t>
                      </a:r>
                      <a:r>
                        <a:rPr lang="uk-UA" sz="1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125 мг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uk-UA" sz="1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Діти від 3 до 12 років – 62,5 мг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uk-UA" sz="1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Діти від 1 місяця до 3 років - 32 мг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uk-UA" sz="1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Немовлята (від народження до 1 місяця) - 16 мг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7597427"/>
                  </a:ext>
                </a:extLst>
              </a:tr>
              <a:tr h="10344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uk-UA" sz="1900" b="1" i="0" dirty="0">
                          <a:solidFill>
                            <a:srgbClr val="05050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Рекомендовану</a:t>
                      </a:r>
                      <a:r>
                        <a:rPr lang="uk-UA" sz="1900" b="1" i="0" baseline="0" dirty="0">
                          <a:solidFill>
                            <a:srgbClr val="05050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дозу  для внутрішнього вживання розчинити в пів склянці води або молока та вжити після їжі</a:t>
                      </a:r>
                      <a:endParaRPr lang="uk-UA" sz="1900" b="1" i="0" dirty="0">
                        <a:solidFill>
                          <a:srgbClr val="05050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0863885"/>
                  </a:ext>
                </a:extLst>
              </a:tr>
              <a:tr h="6205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uk-UA" sz="19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УВАГА! Рекомендована доза в 125 мг йодиду калію близько 1000 РАЗІВ перевищує добову потребу. Використовувати лише за КРАЙНЬОЇ потреби!</a:t>
                      </a:r>
                      <a:endParaRPr lang="uk-UA" sz="19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610023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10DFAF8-1549-4B19-87B8-3D99E584EB85}"/>
              </a:ext>
            </a:extLst>
          </p:cNvPr>
          <p:cNvSpPr txBox="1"/>
          <p:nvPr/>
        </p:nvSpPr>
        <p:spPr>
          <a:xfrm>
            <a:off x="583096" y="5754300"/>
            <a:ext cx="112321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700" i="1" dirty="0">
                <a:latin typeface="Arial" panose="020B0604020202020204" pitchFamily="34" charset="0"/>
                <a:cs typeface="Arial" panose="020B0604020202020204" pitchFamily="34" charset="0"/>
              </a:rPr>
              <a:t>Наказ МОЗ України від 09.03.2021 року №408 «Про затвердження Регламенту щодо проведення йодної профілактики у разі виникнення радіаційної аварії»</a:t>
            </a:r>
          </a:p>
        </p:txBody>
      </p:sp>
    </p:spTree>
    <p:extLst>
      <p:ext uri="{BB962C8B-B14F-4D97-AF65-F5344CB8AC3E}">
        <p14:creationId xmlns:p14="http://schemas.microsoft.com/office/powerpoint/2010/main" val="229533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096" y="318052"/>
            <a:ext cx="9700591" cy="691882"/>
          </a:xfrm>
        </p:spPr>
        <p:txBody>
          <a:bodyPr/>
          <a:lstStyle/>
          <a:p>
            <a:br>
              <a:rPr lang="ru-RU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Йодна профілактика</a:t>
            </a:r>
            <a:br>
              <a:rPr lang="ru-RU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user\Desktop\unnamed (1).png">
            <a:extLst>
              <a:ext uri="{FF2B5EF4-FFF2-40B4-BE49-F238E27FC236}">
                <a16:creationId xmlns:a16="http://schemas.microsoft.com/office/drawing/2014/main" id="{1AA0701F-67C0-48A5-8F94-A7357D26E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960" y="0"/>
            <a:ext cx="1384896" cy="139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03775535-2656-4F33-BB95-ADDF3E346E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163503"/>
              </p:ext>
            </p:extLst>
          </p:nvPr>
        </p:nvGraphicFramePr>
        <p:xfrm>
          <a:off x="487228" y="897965"/>
          <a:ext cx="11249615" cy="437442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1249615">
                  <a:extLst>
                    <a:ext uri="{9D8B030D-6E8A-4147-A177-3AD203B41FA5}">
                      <a16:colId xmlns:a16="http://schemas.microsoft.com/office/drawing/2014/main" val="399138533"/>
                    </a:ext>
                  </a:extLst>
                </a:gridCol>
              </a:tblGrid>
              <a:tr h="1040017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uk-UA" sz="2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Допустимий період для прийому стабільного йоду становить 24 години</a:t>
                      </a:r>
                      <a:r>
                        <a:rPr lang="uk-UA" sz="20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до і протягом 6 годин після очікуваного початку впливу радіоактивних ізотопів йоду</a:t>
                      </a:r>
                      <a:r>
                        <a:rPr lang="uk-UA" sz="2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endParaRPr lang="ru-RU" sz="2000" b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2122212"/>
                  </a:ext>
                </a:extLst>
              </a:tr>
              <a:tr h="982639"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uk-UA" sz="2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Початок йодної профілактики пізніше ніж через 14 годин після впливу </a:t>
                      </a:r>
                      <a:r>
                        <a:rPr lang="uk-UA" sz="20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радіоактивних ізотопів йоду може завдати більшої шкоди, ніж очікувана користь.</a:t>
                      </a:r>
                      <a:endParaRPr lang="uk-UA" sz="2000" b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7597427"/>
                  </a:ext>
                </a:extLst>
              </a:tr>
              <a:tr h="1041128"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uk-UA" sz="20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Одноразове застосування калій йодиду забезпечує захист щитоподібній залози приблизно на 24 години.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0863885"/>
                  </a:ext>
                </a:extLst>
              </a:tr>
              <a:tr h="808903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uk-UA" sz="20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Якщо евакуація, з якихось причин,  затримується або неможлива, то багаторазове (повторне) застосування калій йодиду слід проводити </a:t>
                      </a:r>
                      <a:r>
                        <a:rPr lang="uk-UA" sz="20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раніше 24 годин після першого прийому препарату</a:t>
                      </a:r>
                      <a:r>
                        <a:rPr lang="uk-UA" sz="20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й тільки в умовах або при можливості пролонгованого надходження радіоактивності в зовнішнє середовище.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5910" y="5709144"/>
            <a:ext cx="112321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700" i="1" dirty="0">
                <a:latin typeface="Arial" panose="020B0604020202020204" pitchFamily="34" charset="0"/>
                <a:cs typeface="Arial" panose="020B0604020202020204" pitchFamily="34" charset="0"/>
              </a:rPr>
              <a:t>Наказ МОЗ України від 09.03.2021 року №408 «Про затвердження Регламенту щодо проведення йодної профілактики у разі виникнення радіаційної аварії»</a:t>
            </a:r>
          </a:p>
        </p:txBody>
      </p:sp>
    </p:spTree>
    <p:extLst>
      <p:ext uri="{BB962C8B-B14F-4D97-AF65-F5344CB8AC3E}">
        <p14:creationId xmlns:p14="http://schemas.microsoft.com/office/powerpoint/2010/main" val="3385036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59" y="242650"/>
            <a:ext cx="10900067" cy="914400"/>
          </a:xfrm>
        </p:spPr>
        <p:txBody>
          <a:bodyPr/>
          <a:lstStyle/>
          <a:p>
            <a:br>
              <a:rPr lang="ru-RU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Протипоказання</a:t>
            </a:r>
            <a:r>
              <a:rPr lang="ru-RU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прийому</a:t>
            </a:r>
            <a:r>
              <a:rPr lang="ru-RU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препаратів</a:t>
            </a:r>
            <a:r>
              <a:rPr lang="ru-RU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стабільного</a:t>
            </a:r>
            <a:r>
              <a:rPr lang="ru-RU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йоду:</a:t>
            </a:r>
            <a:r>
              <a:rPr lang="uk-UA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user\Desktop\unnamed (1).png">
            <a:extLst>
              <a:ext uri="{FF2B5EF4-FFF2-40B4-BE49-F238E27FC236}">
                <a16:creationId xmlns:a16="http://schemas.microsoft.com/office/drawing/2014/main" id="{1AA0701F-67C0-48A5-8F94-A7357D26E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960" y="0"/>
            <a:ext cx="1384896" cy="139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03775535-2656-4F33-BB95-ADDF3E346E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5149763"/>
              </p:ext>
            </p:extLst>
          </p:nvPr>
        </p:nvGraphicFramePr>
        <p:xfrm>
          <a:off x="471192" y="1312636"/>
          <a:ext cx="11249615" cy="453157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1249615">
                  <a:extLst>
                    <a:ext uri="{9D8B030D-6E8A-4147-A177-3AD203B41FA5}">
                      <a16:colId xmlns:a16="http://schemas.microsoft.com/office/drawing/2014/main" val="399138533"/>
                    </a:ext>
                  </a:extLst>
                </a:gridCol>
              </a:tblGrid>
              <a:tr h="774225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000" b="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Наявність</a:t>
                      </a:r>
                      <a:r>
                        <a:rPr lang="ru-RU" sz="20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(у том </a:t>
                      </a:r>
                      <a:r>
                        <a:rPr lang="ru-RU" sz="2000" b="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числі</a:t>
                      </a:r>
                      <a:r>
                        <a:rPr lang="ru-RU" sz="20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і в </a:t>
                      </a:r>
                      <a:r>
                        <a:rPr lang="ru-RU" sz="2000" b="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анамнезі</a:t>
                      </a:r>
                      <a:r>
                        <a:rPr lang="ru-RU" sz="20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r>
                        <a:rPr lang="ru-RU" sz="2000" b="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захворювань</a:t>
                      </a:r>
                      <a:r>
                        <a:rPr lang="ru-RU" sz="20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щитоподібної</a:t>
                      </a:r>
                      <a:r>
                        <a:rPr lang="ru-RU" sz="20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залози</a:t>
                      </a:r>
                      <a:r>
                        <a:rPr lang="ru-RU" sz="20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2000" b="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зокрема</a:t>
                      </a:r>
                      <a:r>
                        <a:rPr lang="ru-RU" sz="20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гіпертиреозу</a:t>
                      </a:r>
                      <a:r>
                        <a:rPr lang="ru-RU" sz="20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різної</a:t>
                      </a:r>
                      <a:r>
                        <a:rPr lang="ru-RU" sz="20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природи</a:t>
                      </a:r>
                      <a:endParaRPr lang="ru-RU" sz="2000" b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2122212"/>
                  </a:ext>
                </a:extLst>
              </a:tr>
              <a:tr h="467833"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uk-UA" sz="20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Фурункульоз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7597427"/>
                  </a:ext>
                </a:extLst>
              </a:tr>
              <a:tr h="469931"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uk-UA" sz="20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Токсична аденома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0863885"/>
                  </a:ext>
                </a:extLst>
              </a:tr>
              <a:tr h="469931"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uk-UA" sz="20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Важка алергічна реакція на сполуки йоду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931"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uk-UA" sz="2000" b="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Герпетиформний</a:t>
                      </a:r>
                      <a:r>
                        <a:rPr lang="uk-UA" sz="20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дерматит </a:t>
                      </a:r>
                      <a:r>
                        <a:rPr lang="uk-UA" sz="2000" b="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Дюринга</a:t>
                      </a:r>
                      <a:endParaRPr lang="uk-UA" sz="2000" b="0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931"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uk-UA" sz="2000" b="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Гіпокомплементемічний</a:t>
                      </a:r>
                      <a:r>
                        <a:rPr lang="uk-UA" sz="20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васкуліт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931"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uk-UA" sz="20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Геморагічний діатез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931"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uk-UA" sz="20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Кропив’янка, туберкульоз легень, нефрит, </a:t>
                      </a:r>
                      <a:r>
                        <a:rPr lang="uk-UA" sz="2000" b="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нефроз</a:t>
                      </a:r>
                      <a:r>
                        <a:rPr lang="uk-UA" sz="20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піодермія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9931"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uk-UA" sz="20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Проведено </a:t>
                      </a:r>
                      <a:r>
                        <a:rPr lang="uk-UA" sz="2000" b="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тиреоїдектомію</a:t>
                      </a:r>
                      <a:endParaRPr lang="uk-UA" sz="2000" b="0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EEF7D79-58C4-4BFC-A39F-C5A47C4FFA05}"/>
              </a:ext>
            </a:extLst>
          </p:cNvPr>
          <p:cNvSpPr txBox="1"/>
          <p:nvPr/>
        </p:nvSpPr>
        <p:spPr>
          <a:xfrm>
            <a:off x="504734" y="5999797"/>
            <a:ext cx="112321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700" i="1" dirty="0">
                <a:latin typeface="Arial" panose="020B0604020202020204" pitchFamily="34" charset="0"/>
                <a:cs typeface="Arial" panose="020B0604020202020204" pitchFamily="34" charset="0"/>
              </a:rPr>
              <a:t>Наказ МОЗ України від 09.03.2021 року №408 «Про затвердження Регламенту щодо проведення йодної профілактики у разі виникнення радіаційної аварії»</a:t>
            </a:r>
          </a:p>
        </p:txBody>
      </p:sp>
    </p:spTree>
    <p:extLst>
      <p:ext uri="{BB962C8B-B14F-4D97-AF65-F5344CB8AC3E}">
        <p14:creationId xmlns:p14="http://schemas.microsoft.com/office/powerpoint/2010/main" val="729093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659" y="368047"/>
            <a:ext cx="11170465" cy="568931"/>
          </a:xfrm>
        </p:spPr>
        <p:txBody>
          <a:bodyPr/>
          <a:lstStyle/>
          <a:p>
            <a:br>
              <a:rPr lang="ru-RU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Організація </a:t>
            </a:r>
            <a:r>
              <a:rPr lang="uk-UA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деконтамінації</a:t>
            </a:r>
            <a:r>
              <a:rPr lang="uk-UA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ранньому госпітальному </a:t>
            </a:r>
            <a:br>
              <a:rPr lang="uk-UA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етапі </a:t>
            </a:r>
            <a:br>
              <a:rPr lang="ru-RU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user\Desktop\unnamed (1).png">
            <a:extLst>
              <a:ext uri="{FF2B5EF4-FFF2-40B4-BE49-F238E27FC236}">
                <a16:creationId xmlns:a16="http://schemas.microsoft.com/office/drawing/2014/main" id="{1AA0701F-67C0-48A5-8F94-A7357D26E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960" y="1"/>
            <a:ext cx="1289380" cy="130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03775535-2656-4F33-BB95-ADDF3E346E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193593"/>
              </p:ext>
            </p:extLst>
          </p:nvPr>
        </p:nvGraphicFramePr>
        <p:xfrm>
          <a:off x="367659" y="1303166"/>
          <a:ext cx="11170465" cy="47143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1170465">
                  <a:extLst>
                    <a:ext uri="{9D8B030D-6E8A-4147-A177-3AD203B41FA5}">
                      <a16:colId xmlns:a16="http://schemas.microsoft.com/office/drawing/2014/main" val="399138533"/>
                    </a:ext>
                  </a:extLst>
                </a:gridCol>
              </a:tblGrid>
              <a:tr h="7702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000" b="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Приміщення</a:t>
                      </a:r>
                      <a:r>
                        <a:rPr lang="ru-RU" sz="20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з </a:t>
                      </a:r>
                      <a:r>
                        <a:rPr lang="uk-UA" sz="20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окремим входом з двору для розділення потоків «чиста» та «брудна» зона та наявністю душових кабін із подачею теплої води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2122212"/>
                  </a:ext>
                </a:extLst>
              </a:tr>
              <a:tr h="1060601"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uk-UA" sz="20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Обов’язковим є первинний (до </a:t>
                      </a:r>
                      <a:r>
                        <a:rPr lang="uk-UA" sz="2000" b="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деконтамінації</a:t>
                      </a:r>
                      <a:r>
                        <a:rPr lang="uk-UA" sz="20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та вторинний (після </a:t>
                      </a:r>
                      <a:r>
                        <a:rPr lang="uk-UA" sz="2000" b="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деконтамінації</a:t>
                      </a:r>
                      <a:r>
                        <a:rPr lang="uk-UA" sz="20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дозиметричний контроль постраждалих, з використанням приладів дозиметрів-радіометрів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7597427"/>
                  </a:ext>
                </a:extLst>
              </a:tr>
              <a:tr h="770299"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uk-UA" sz="20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Визначити місце для зберігання забрудненого одягу, речей, засобів захисту, особистих речей, а також достатній запас </a:t>
                      </a:r>
                      <a:r>
                        <a:rPr lang="uk-UA" sz="2000" b="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ємностей</a:t>
                      </a:r>
                      <a:r>
                        <a:rPr lang="uk-UA" sz="20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для їх зберігання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0863885"/>
                  </a:ext>
                </a:extLst>
              </a:tr>
              <a:tr h="770299"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uk-UA" sz="20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Забезпечити запас чистого одягу та білизни різних розмірів для переодягання осіб, які пройшли </a:t>
                      </a:r>
                      <a:r>
                        <a:rPr lang="uk-UA" sz="2000" b="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деконтамінацію</a:t>
                      </a:r>
                      <a:endParaRPr lang="uk-UA" sz="2000" b="0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002"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uk-UA" sz="20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Забезпечити запас засобів для проведення </a:t>
                      </a:r>
                      <a:r>
                        <a:rPr lang="uk-UA" sz="2000" b="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деконтамінації</a:t>
                      </a:r>
                      <a:endParaRPr lang="uk-UA" sz="2000" b="0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9840"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uk-UA" sz="20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Особи, які залучені до роботи із забрудненими потерпілими, мають бути забезпечені засобами індивідуального захисту та індивідуальними дозиметрами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049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227" y="242650"/>
            <a:ext cx="10591899" cy="914400"/>
          </a:xfrm>
        </p:spPr>
        <p:txBody>
          <a:bodyPr/>
          <a:lstStyle/>
          <a:p>
            <a:br>
              <a:rPr lang="ru-RU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Актуальні</a:t>
            </a:r>
            <a:r>
              <a:rPr lang="ru-RU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законодавчі</a:t>
            </a:r>
            <a:r>
              <a:rPr lang="ru-RU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</a:t>
            </a:r>
            <a:r>
              <a:rPr lang="ru-RU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uk-UA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user\Desktop\unnamed (1).png">
            <a:extLst>
              <a:ext uri="{FF2B5EF4-FFF2-40B4-BE49-F238E27FC236}">
                <a16:creationId xmlns:a16="http://schemas.microsoft.com/office/drawing/2014/main" id="{1AA0701F-67C0-48A5-8F94-A7357D26E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960" y="0"/>
            <a:ext cx="1384896" cy="139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03775535-2656-4F33-BB95-ADDF3E346E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7017744"/>
              </p:ext>
            </p:extLst>
          </p:nvPr>
        </p:nvGraphicFramePr>
        <p:xfrm>
          <a:off x="620890" y="1157050"/>
          <a:ext cx="11083884" cy="4645581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1083884">
                  <a:extLst>
                    <a:ext uri="{9D8B030D-6E8A-4147-A177-3AD203B41FA5}">
                      <a16:colId xmlns:a16="http://schemas.microsoft.com/office/drawing/2014/main" val="399138533"/>
                    </a:ext>
                  </a:extLst>
                </a:gridCol>
              </a:tblGrid>
              <a:tr h="942705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19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Наказ МОЗ </a:t>
                      </a:r>
                      <a:r>
                        <a:rPr lang="ru-RU" sz="1900" b="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від</a:t>
                      </a:r>
                      <a:r>
                        <a:rPr lang="ru-RU" sz="19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9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13.03.2022  № 478 "Про затвердження Методичних рекомендацій щодо організації надання екстреної медичної допомоги постраждалим внаслідок дії хімічних агентів на етапах евакуації"</a:t>
                      </a:r>
                      <a:endParaRPr lang="ru-RU" sz="1900" b="0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2122212"/>
                  </a:ext>
                </a:extLst>
              </a:tr>
              <a:tr h="65839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uk-UA" sz="19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Наказ МОЗ України від 09.03.2021 № 408 "Про затвердження Регламенту щодо проведення йодної профілактики у разі виникнення радіаційної аварії"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7597427"/>
                  </a:ext>
                </a:extLst>
              </a:tr>
              <a:tr h="94270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uk-UA" sz="19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Наказ МОЗ України від 27.05.2011 № </a:t>
                      </a:r>
                      <a:r>
                        <a:rPr lang="uk-UA" sz="19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322 </a:t>
                      </a:r>
                      <a:r>
                        <a:rPr lang="uk-UA" sz="19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"Про затвердження Методичних рекомендацій з проведення </a:t>
                      </a:r>
                      <a:r>
                        <a:rPr lang="uk-UA" sz="1900" b="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деконтамінації</a:t>
                      </a:r>
                      <a:r>
                        <a:rPr lang="uk-UA" sz="19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постраждалих внаслідок дії хімічних, радіаційних чинників та біологічних агентів"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0863885"/>
                  </a:ext>
                </a:extLst>
              </a:tr>
              <a:tr h="461407"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uk-UA" sz="19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Норми радіаційної безпеки України (НРБУ-97) ДГН 6.6.1-6.5.001-98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407"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uk-UA" sz="19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Основні санітарні правила забезпечення радіаційної безпеки України ДСП 6.177-2005-09-02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407"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uk-UA" sz="19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Закон України «Про використання ядерної енергії та радіаційну безпеку» №39/95-ВР 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8397"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uk-UA" sz="19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Закон України «Про захист людини від впливу іонізуючого випромінювання» №15/98-ВР зі змінами)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6786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3113" y="165655"/>
            <a:ext cx="8496300" cy="800101"/>
          </a:xfrm>
        </p:spPr>
        <p:txBody>
          <a:bodyPr/>
          <a:lstStyle/>
          <a:p>
            <a:pPr algn="ctr"/>
            <a:r>
              <a:rPr lang="uk-UA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буде Україна!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CF1E2C-BD62-47C2-9953-F90EA12A5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93" y="834886"/>
            <a:ext cx="11284226" cy="5642113"/>
          </a:xfrm>
          <a:prstGeom prst="rect">
            <a:avLst/>
          </a:prstGeom>
        </p:spPr>
      </p:pic>
      <p:pic>
        <p:nvPicPr>
          <p:cNvPr id="5" name="Picture 2" descr="C:\Users\user\Desktop\unnamed (1).png">
            <a:extLst>
              <a:ext uri="{FF2B5EF4-FFF2-40B4-BE49-F238E27FC236}">
                <a16:creationId xmlns:a16="http://schemas.microsoft.com/office/drawing/2014/main" id="{1AA0701F-67C0-48A5-8F94-A7357D26E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439" y="5294526"/>
            <a:ext cx="1384896" cy="139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373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171" y="165655"/>
            <a:ext cx="11364686" cy="800101"/>
          </a:xfrm>
        </p:spPr>
        <p:txBody>
          <a:bodyPr/>
          <a:lstStyle/>
          <a:p>
            <a:br>
              <a:rPr lang="ru-RU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Радіаційна аварія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F2D2182E-7E32-4674-AFC3-561E146AFC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8667989"/>
              </p:ext>
            </p:extLst>
          </p:nvPr>
        </p:nvGraphicFramePr>
        <p:xfrm>
          <a:off x="884118" y="1706880"/>
          <a:ext cx="10706791" cy="37795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815066">
                  <a:extLst>
                    <a:ext uri="{9D8B030D-6E8A-4147-A177-3AD203B41FA5}">
                      <a16:colId xmlns:a16="http://schemas.microsoft.com/office/drawing/2014/main" val="399138533"/>
                    </a:ext>
                  </a:extLst>
                </a:gridCol>
                <a:gridCol w="8891725">
                  <a:extLst>
                    <a:ext uri="{9D8B030D-6E8A-4147-A177-3AD203B41FA5}">
                      <a16:colId xmlns:a16="http://schemas.microsoft.com/office/drawing/2014/main" val="3299898054"/>
                    </a:ext>
                  </a:extLst>
                </a:gridCol>
              </a:tblGrid>
              <a:tr h="660952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uk-UA" sz="2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Радіаційна аварія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uk-UA" sz="2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будь-яка незапланована подія на будь-якому об’єкті з радіаційно – ядерною технологією, якщо при цьому виконуються дві необхідні і доступні умови:</a:t>
                      </a:r>
                    </a:p>
                    <a:p>
                      <a:pPr fontAlgn="base"/>
                      <a:r>
                        <a:rPr lang="uk-UA" sz="2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а) втрата регулюючого контролю над джерелом;</a:t>
                      </a:r>
                    </a:p>
                    <a:p>
                      <a:pPr fontAlgn="base"/>
                      <a:r>
                        <a:rPr lang="uk-UA" sz="2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б) реальне (або потенційне) опромінення людей.</a:t>
                      </a:r>
                    </a:p>
                    <a:p>
                      <a:pPr fontAlgn="base"/>
                      <a:endParaRPr lang="uk-UA" sz="2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fontAlgn="base"/>
                      <a:r>
                        <a:rPr lang="uk-UA" sz="2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 порушення правил безпечної експлуатації ядерно-енергетичної установки, обладнання або пристрою, при якому відбувся вихід радіоактивних продуктів або іонізуючого випромінювання за межі їх безпечної експлуатації, що призводить до опромінення населення та забруднення навколишнього середовища.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2122212"/>
                  </a:ext>
                </a:extLst>
              </a:tr>
            </a:tbl>
          </a:graphicData>
        </a:graphic>
      </p:graphicFrame>
      <p:pic>
        <p:nvPicPr>
          <p:cNvPr id="7" name="Picture 2" descr="C:\Users\user\Desktop\unnamed (1).png">
            <a:extLst>
              <a:ext uri="{FF2B5EF4-FFF2-40B4-BE49-F238E27FC236}">
                <a16:creationId xmlns:a16="http://schemas.microsoft.com/office/drawing/2014/main" id="{2B83EFCD-2C9E-4BD1-A72B-4A21C4CE5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961" y="142157"/>
            <a:ext cx="1384896" cy="139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677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171" y="142157"/>
            <a:ext cx="11364686" cy="614199"/>
          </a:xfrm>
        </p:spPr>
        <p:txBody>
          <a:bodyPr/>
          <a:lstStyle/>
          <a:p>
            <a:r>
              <a:rPr lang="uk-UA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Міжнародна шкала ядерних подій</a:t>
            </a:r>
          </a:p>
        </p:txBody>
      </p:sp>
      <p:pic>
        <p:nvPicPr>
          <p:cNvPr id="4" name="Picture 2" descr="C:\Users\user\Desktop\unnamed (1).png">
            <a:extLst>
              <a:ext uri="{FF2B5EF4-FFF2-40B4-BE49-F238E27FC236}">
                <a16:creationId xmlns:a16="http://schemas.microsoft.com/office/drawing/2014/main" id="{728B6CAB-DF68-4604-9F77-F2AAEC960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961" y="142157"/>
            <a:ext cx="1384896" cy="139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F9852F-D669-469A-9088-B3B9B6930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171" y="910058"/>
            <a:ext cx="5782482" cy="43821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79F680-5998-4C59-BB2D-634BD7F3FD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7514" y="4106142"/>
            <a:ext cx="5715798" cy="23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60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171" y="227808"/>
            <a:ext cx="11364686" cy="614199"/>
          </a:xfrm>
        </p:spPr>
        <p:txBody>
          <a:bodyPr/>
          <a:lstStyle/>
          <a:p>
            <a:r>
              <a:rPr lang="uk-UA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Характеристика розвитку ядерних аварій на АЕС за часом</a:t>
            </a:r>
          </a:p>
        </p:txBody>
      </p:sp>
      <p:pic>
        <p:nvPicPr>
          <p:cNvPr id="4" name="Picture 2" descr="C:\Users\user\Desktop\unnamed (1).png">
            <a:extLst>
              <a:ext uri="{FF2B5EF4-FFF2-40B4-BE49-F238E27FC236}">
                <a16:creationId xmlns:a16="http://schemas.microsoft.com/office/drawing/2014/main" id="{728B6CAB-DF68-4604-9F77-F2AAEC960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961" y="142157"/>
            <a:ext cx="1384896" cy="139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38921E-6E4B-4029-AF14-52DDEDD9F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4055" y="842007"/>
            <a:ext cx="6903890" cy="560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36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171" y="165655"/>
            <a:ext cx="11364686" cy="669723"/>
          </a:xfrm>
        </p:spPr>
        <p:txBody>
          <a:bodyPr/>
          <a:lstStyle/>
          <a:p>
            <a:r>
              <a:rPr lang="uk-UA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Рання (гостра) фаза аварія</a:t>
            </a:r>
          </a:p>
        </p:txBody>
      </p:sp>
      <p:pic>
        <p:nvPicPr>
          <p:cNvPr id="4" name="Picture 2" descr="C:\Users\user\Desktop\unnamed (1).png">
            <a:extLst>
              <a:ext uri="{FF2B5EF4-FFF2-40B4-BE49-F238E27FC236}">
                <a16:creationId xmlns:a16="http://schemas.microsoft.com/office/drawing/2014/main" id="{728B6CAB-DF68-4604-9F77-F2AAEC960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961" y="142157"/>
            <a:ext cx="1384896" cy="139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AE0064-7F11-4A0B-BE93-349475AF6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534" y="973392"/>
            <a:ext cx="5982535" cy="28007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4AE9D6-166F-43A7-BAC1-0B85FA371C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5534" y="3774133"/>
            <a:ext cx="5982535" cy="28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38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171" y="165655"/>
            <a:ext cx="11364686" cy="669723"/>
          </a:xfrm>
        </p:spPr>
        <p:txBody>
          <a:bodyPr/>
          <a:lstStyle/>
          <a:p>
            <a:r>
              <a:rPr lang="uk-UA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Середня (фаза стабілізації)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9384A3-6600-4E19-A0E1-016A17A58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19" y="1541858"/>
            <a:ext cx="6058746" cy="21148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A1DCB10-F050-45ED-A82D-4697C6848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665" y="1005632"/>
            <a:ext cx="4972744" cy="5353797"/>
          </a:xfrm>
          <a:prstGeom prst="rect">
            <a:avLst/>
          </a:prstGeom>
        </p:spPr>
      </p:pic>
      <p:pic>
        <p:nvPicPr>
          <p:cNvPr id="10" name="Picture 2" descr="C:\Users\user\Desktop\unnamed (1).png">
            <a:extLst>
              <a:ext uri="{FF2B5EF4-FFF2-40B4-BE49-F238E27FC236}">
                <a16:creationId xmlns:a16="http://schemas.microsoft.com/office/drawing/2014/main" id="{A7F639AB-619D-4245-80AD-F67858B92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961" y="142157"/>
            <a:ext cx="1384896" cy="139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8EBCAA7-B57C-4F94-B91B-BBD308953E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945" y="3953877"/>
            <a:ext cx="5858693" cy="1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19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171" y="165655"/>
            <a:ext cx="11364686" cy="669723"/>
          </a:xfrm>
        </p:spPr>
        <p:txBody>
          <a:bodyPr/>
          <a:lstStyle/>
          <a:p>
            <a:r>
              <a:rPr lang="uk-UA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Пізня (фаза відновлення)</a:t>
            </a:r>
          </a:p>
        </p:txBody>
      </p:sp>
      <p:pic>
        <p:nvPicPr>
          <p:cNvPr id="10" name="Picture 2" descr="C:\Users\user\Desktop\unnamed (1).png">
            <a:extLst>
              <a:ext uri="{FF2B5EF4-FFF2-40B4-BE49-F238E27FC236}">
                <a16:creationId xmlns:a16="http://schemas.microsoft.com/office/drawing/2014/main" id="{A7F639AB-619D-4245-80AD-F67858B92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961" y="142157"/>
            <a:ext cx="1384896" cy="139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8021F2-4C76-4639-A6C7-D218D7319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287" y="1087517"/>
            <a:ext cx="7874446" cy="481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9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171" y="165655"/>
            <a:ext cx="11364686" cy="669723"/>
          </a:xfrm>
        </p:spPr>
        <p:txBody>
          <a:bodyPr/>
          <a:lstStyle/>
          <a:p>
            <a:r>
              <a:rPr lang="uk-UA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Контрзаходи та рівні втручання</a:t>
            </a:r>
          </a:p>
        </p:txBody>
      </p:sp>
      <p:pic>
        <p:nvPicPr>
          <p:cNvPr id="10" name="Picture 2" descr="C:\Users\user\Desktop\unnamed (1).png">
            <a:extLst>
              <a:ext uri="{FF2B5EF4-FFF2-40B4-BE49-F238E27FC236}">
                <a16:creationId xmlns:a16="http://schemas.microsoft.com/office/drawing/2014/main" id="{A7F639AB-619D-4245-80AD-F67858B92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961" y="142157"/>
            <a:ext cx="1384896" cy="139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E8E60B-2D76-4880-B5AA-B338C2EC1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437" y="835378"/>
            <a:ext cx="5715798" cy="30865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D5AF64-F37F-4899-BCF0-94FF40CCF3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7437" y="3939236"/>
            <a:ext cx="5715798" cy="275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75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171" y="165655"/>
            <a:ext cx="11364686" cy="489101"/>
          </a:xfrm>
        </p:spPr>
        <p:txBody>
          <a:bodyPr/>
          <a:lstStyle/>
          <a:p>
            <a:r>
              <a:rPr lang="uk-UA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першочергових заходів реагування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2AA32A-9B54-4572-917F-203B08813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43" y="678254"/>
            <a:ext cx="5563376" cy="29626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366A29C-BB4C-4784-9B7F-3524C91CD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43" y="3699414"/>
            <a:ext cx="5563376" cy="310426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7C48EF-4A0C-4F56-A00A-92DAA5B559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0533" y="678254"/>
            <a:ext cx="4955416" cy="2962688"/>
          </a:xfrm>
          <a:prstGeom prst="rect">
            <a:avLst/>
          </a:prstGeom>
        </p:spPr>
      </p:pic>
      <p:pic>
        <p:nvPicPr>
          <p:cNvPr id="12" name="Picture 2" descr="C:\Users\user\Desktop\unnamed (1).png">
            <a:extLst>
              <a:ext uri="{FF2B5EF4-FFF2-40B4-BE49-F238E27FC236}">
                <a16:creationId xmlns:a16="http://schemas.microsoft.com/office/drawing/2014/main" id="{FA8BB4E8-0F62-4F28-8380-93D4D500B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961" y="165655"/>
            <a:ext cx="1384896" cy="139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79E4C09-8EF9-4F77-A73A-213675D650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0533" y="3706115"/>
            <a:ext cx="4955416" cy="315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30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 template" id="{D771A148-0BD7-A047-ACE4-D3397C807DB4}" vid="{E51E9DCD-ECC4-8A41-87B7-1E22EC0C567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5073</TotalTime>
  <Words>1368</Words>
  <Application>Microsoft Office PowerPoint</Application>
  <PresentationFormat>Широкий екран</PresentationFormat>
  <Paragraphs>98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7" baseType="lpstr">
      <vt:lpstr>Office Theme</vt:lpstr>
      <vt:lpstr>ДЕРЖАВНА УСТАНОВА  «ЛЬВІВСЬКИЙ ОБЛАСНИЙ ЦЕНТР  КОНТРОЛЮ ТА ПРОФІЛАКТИКИ ХВОРОБ МІНІСТЕРСТВА ОХОРОНИ ЗДОРОВ’Я УКРАЇНИ»           ЩО РОБИТИ У РАЗІ РАДІАЦІЙНОЇ АВАРІЇ? </vt:lpstr>
      <vt:lpstr> Радіаційна аварія</vt:lpstr>
      <vt:lpstr>Міжнародна шкала ядерних подій</vt:lpstr>
      <vt:lpstr>Характеристика розвитку ядерних аварій на АЕС за часом</vt:lpstr>
      <vt:lpstr>Рання (гостра) фаза аварія</vt:lpstr>
      <vt:lpstr>Середня (фаза стабілізації)</vt:lpstr>
      <vt:lpstr>Пізня (фаза відновлення)</vt:lpstr>
      <vt:lpstr>Контрзаходи та рівні втручання</vt:lpstr>
      <vt:lpstr>Схема першочергових заходів реагування</vt:lpstr>
      <vt:lpstr>Презентація PowerPoint</vt:lpstr>
      <vt:lpstr> Йодна профілактика </vt:lpstr>
      <vt:lpstr> Йодна профілактика </vt:lpstr>
      <vt:lpstr> Протипоказання до прийому препаратів стабільного йоду:  </vt:lpstr>
      <vt:lpstr> Організація деконтамінації на ранньому госпітальному  етапі  </vt:lpstr>
      <vt:lpstr> Актуальні законодавчі акти:  </vt:lpstr>
      <vt:lpstr>Все буде Україна!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Оперативний аналіз випадків COVID-19 у Львівській області станом на 12.04.2020 року</dc:title>
  <dc:creator>Admin</dc:creator>
  <cp:lastModifiedBy>Тетяна Стегницька</cp:lastModifiedBy>
  <cp:revision>213</cp:revision>
  <dcterms:created xsi:type="dcterms:W3CDTF">2020-04-12T17:56:00Z</dcterms:created>
  <dcterms:modified xsi:type="dcterms:W3CDTF">2023-06-29T07:49:52Z</dcterms:modified>
</cp:coreProperties>
</file>